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57" r:id="rId3"/>
    <p:sldId id="272" r:id="rId4"/>
    <p:sldId id="258" r:id="rId5"/>
    <p:sldId id="273" r:id="rId6"/>
    <p:sldId id="274" r:id="rId7"/>
    <p:sldId id="275" r:id="rId8"/>
    <p:sldId id="276" r:id="rId9"/>
    <p:sldId id="277" r:id="rId10"/>
    <p:sldId id="278" r:id="rId11"/>
    <p:sldId id="279" r:id="rId12"/>
    <p:sldId id="280" r:id="rId13"/>
    <p:sldId id="281" r:id="rId14"/>
    <p:sldId id="289" r:id="rId15"/>
    <p:sldId id="282" r:id="rId16"/>
    <p:sldId id="283" r:id="rId17"/>
    <p:sldId id="284" r:id="rId18"/>
    <p:sldId id="285" r:id="rId19"/>
    <p:sldId id="286" r:id="rId20"/>
    <p:sldId id="287" r:id="rId21"/>
    <p:sldId id="290" r:id="rId22"/>
    <p:sldId id="291"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02" autoAdjust="0"/>
  </p:normalViewPr>
  <p:slideViewPr>
    <p:cSldViewPr>
      <p:cViewPr varScale="1">
        <p:scale>
          <a:sx n="66" d="100"/>
          <a:sy n="66" d="100"/>
        </p:scale>
        <p:origin x="-63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AE45826-C329-469C-8701-A381B20E505D}" type="datetimeFigureOut">
              <a:rPr lang="en-US" smtClean="0"/>
              <a:t>1/6/2014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D1A8931-3D35-43A4-AE58-6AEC4DAA0793}" type="slidenum">
              <a:rPr lang="en-US" smtClean="0"/>
              <a:t>‹#›</a:t>
            </a:fld>
            <a:endParaRPr lang="en-US"/>
          </a:p>
        </p:txBody>
      </p:sp>
    </p:spTree>
    <p:extLst>
      <p:ext uri="{BB962C8B-B14F-4D97-AF65-F5344CB8AC3E}">
        <p14:creationId xmlns:p14="http://schemas.microsoft.com/office/powerpoint/2010/main" val="43575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4E9B57E-9C8E-4ED0-B4CC-0E9360DB3155}" type="datetimeFigureOut">
              <a:rPr lang="en-US" smtClean="0"/>
              <a:t>1/3/2014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8BD88DF-4881-466E-BE56-61385A8FA451}" type="slidenum">
              <a:rPr lang="en-US" smtClean="0"/>
              <a:t>‹#›</a:t>
            </a:fld>
            <a:endParaRPr lang="en-US"/>
          </a:p>
        </p:txBody>
      </p:sp>
    </p:spTree>
    <p:extLst>
      <p:ext uri="{BB962C8B-B14F-4D97-AF65-F5344CB8AC3E}">
        <p14:creationId xmlns:p14="http://schemas.microsoft.com/office/powerpoint/2010/main" val="1030276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BD88DF-4881-466E-BE56-61385A8FA451}" type="slidenum">
              <a:rPr lang="en-US" smtClean="0"/>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Economic Competitiveness </a:t>
            </a:r>
          </a:p>
          <a:p>
            <a:r>
              <a:rPr lang="en-US" dirty="0" smtClean="0"/>
              <a:t>*secure</a:t>
            </a:r>
            <a:r>
              <a:rPr lang="en-US" baseline="0" dirty="0" smtClean="0"/>
              <a:t> grants and other resources to further these initiatives</a:t>
            </a:r>
          </a:p>
          <a:p>
            <a:r>
              <a:rPr lang="en-US" baseline="0" dirty="0" smtClean="0"/>
              <a:t>*make sure </a:t>
            </a:r>
            <a:r>
              <a:rPr lang="en-US" baseline="0" dirty="0" err="1" smtClean="0"/>
              <a:t>Arizonas</a:t>
            </a:r>
            <a:r>
              <a:rPr lang="en-US" baseline="0" dirty="0" smtClean="0"/>
              <a:t> receive their “fair share”</a:t>
            </a:r>
          </a:p>
          <a:p>
            <a:r>
              <a:rPr lang="en-US" baseline="0" dirty="0" smtClean="0"/>
              <a:t>*avoid federal red take that would hamper efforts</a:t>
            </a:r>
          </a:p>
          <a:p>
            <a:r>
              <a:rPr lang="en-US" baseline="0" dirty="0" smtClean="0"/>
              <a:t>*find non traditional partners/funders to further initiatives and avoid federal funding cliffs</a:t>
            </a:r>
          </a:p>
          <a:p>
            <a:r>
              <a:rPr lang="en-US" baseline="0" dirty="0" smtClean="0"/>
              <a:t>Education</a:t>
            </a:r>
          </a:p>
          <a:p>
            <a:r>
              <a:rPr lang="en-US" baseline="0" dirty="0" smtClean="0"/>
              <a:t>*significant federal money but moving from formula/block grants to </a:t>
            </a:r>
            <a:r>
              <a:rPr lang="en-US" baseline="0" dirty="0" err="1" smtClean="0"/>
              <a:t>competive</a:t>
            </a:r>
            <a:endParaRPr lang="en-US" baseline="0" dirty="0" smtClean="0"/>
          </a:p>
          <a:p>
            <a:r>
              <a:rPr lang="en-US" baseline="0" dirty="0" smtClean="0"/>
              <a:t>*must be more agile and aggressive in securing funding</a:t>
            </a:r>
          </a:p>
          <a:p>
            <a:r>
              <a:rPr lang="en-US" baseline="0" dirty="0" smtClean="0"/>
              <a:t>*money is only helpful if we avoid federal red tape (SFSF)</a:t>
            </a:r>
          </a:p>
          <a:p>
            <a:r>
              <a:rPr lang="en-US" baseline="0" dirty="0" smtClean="0"/>
              <a:t>State Government</a:t>
            </a:r>
          </a:p>
          <a:p>
            <a:r>
              <a:rPr lang="en-US" baseline="0" dirty="0" smtClean="0"/>
              <a:t>*Improve professionalism</a:t>
            </a:r>
          </a:p>
          <a:p>
            <a:r>
              <a:rPr lang="en-US" baseline="0" dirty="0" smtClean="0"/>
              <a:t>*Automate process</a:t>
            </a:r>
          </a:p>
          <a:p>
            <a:r>
              <a:rPr lang="en-US" baseline="0" dirty="0" smtClean="0"/>
              <a:t>*Establish Performance Measures</a:t>
            </a:r>
          </a:p>
          <a:p>
            <a:r>
              <a:rPr lang="en-US" baseline="0" dirty="0" smtClean="0"/>
              <a:t>*Only invest resources (both people and money) where it makes sense</a:t>
            </a:r>
          </a:p>
          <a:p>
            <a:r>
              <a:rPr lang="en-US" baseline="0" dirty="0" smtClean="0"/>
              <a:t>Renewed Federalism</a:t>
            </a:r>
          </a:p>
          <a:p>
            <a:r>
              <a:rPr lang="en-US" baseline="0" dirty="0" smtClean="0"/>
              <a:t>*Increase lobbying and advocacy efforts to identify and secure funding but also minimize federal burden</a:t>
            </a:r>
          </a:p>
          <a:p>
            <a:r>
              <a:rPr lang="en-US" baseline="0" dirty="0" smtClean="0"/>
              <a:t>*Move Arizona from a </a:t>
            </a:r>
            <a:r>
              <a:rPr lang="en-US" baseline="0" dirty="0" err="1" smtClean="0"/>
              <a:t>doner</a:t>
            </a:r>
            <a:r>
              <a:rPr lang="en-US" baseline="0" dirty="0" smtClean="0"/>
              <a:t> state to a receiver state</a:t>
            </a:r>
          </a:p>
          <a:p>
            <a:r>
              <a:rPr lang="en-US" baseline="0" dirty="0" smtClean="0"/>
              <a:t>*Ensure that we are investing the minimum to secure the maximum</a:t>
            </a:r>
            <a:endParaRPr lang="en-US" dirty="0"/>
          </a:p>
        </p:txBody>
      </p:sp>
      <p:sp>
        <p:nvSpPr>
          <p:cNvPr id="4" name="Slide Number Placeholder 3"/>
          <p:cNvSpPr>
            <a:spLocks noGrp="1"/>
          </p:cNvSpPr>
          <p:nvPr>
            <p:ph type="sldNum" sz="quarter" idx="10"/>
          </p:nvPr>
        </p:nvSpPr>
        <p:spPr/>
        <p:txBody>
          <a:bodyPr/>
          <a:lstStyle/>
          <a:p>
            <a:fld id="{68BD88DF-4881-466E-BE56-61385A8FA451}"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843A5D6-039E-4978-A91E-C166813D7930}" type="datetimeFigureOut">
              <a:rPr lang="en-US" smtClean="0"/>
              <a:pPr/>
              <a:t>1/3/2014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48ECB64-72EC-4780-A08F-8C21E69B1652}"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43A5D6-039E-4978-A91E-C166813D7930}" type="datetimeFigureOut">
              <a:rPr lang="en-US" smtClean="0"/>
              <a:pPr/>
              <a:t>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ECB64-72EC-4780-A08F-8C21E69B16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43A5D6-039E-4978-A91E-C166813D7930}" type="datetimeFigureOut">
              <a:rPr lang="en-US" smtClean="0"/>
              <a:pPr/>
              <a:t>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ECB64-72EC-4780-A08F-8C21E69B16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43A5D6-039E-4978-A91E-C166813D7930}" type="datetimeFigureOut">
              <a:rPr lang="en-US" smtClean="0"/>
              <a:pPr/>
              <a:t>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8ECB64-72EC-4780-A08F-8C21E69B16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43A5D6-039E-4978-A91E-C166813D7930}" type="datetimeFigureOut">
              <a:rPr lang="en-US" smtClean="0"/>
              <a:pPr/>
              <a:t>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48ECB64-72EC-4780-A08F-8C21E69B16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43A5D6-039E-4978-A91E-C166813D7930}" type="datetimeFigureOut">
              <a:rPr lang="en-US" smtClean="0"/>
              <a:pPr/>
              <a:t>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8ECB64-72EC-4780-A08F-8C21E69B165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843A5D6-039E-4978-A91E-C166813D7930}" type="datetimeFigureOut">
              <a:rPr lang="en-US" smtClean="0"/>
              <a:pPr/>
              <a:t>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8ECB64-72EC-4780-A08F-8C21E69B16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43A5D6-039E-4978-A91E-C166813D7930}" type="datetimeFigureOut">
              <a:rPr lang="en-US" smtClean="0"/>
              <a:pPr/>
              <a:t>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8ECB64-72EC-4780-A08F-8C21E69B16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43A5D6-039E-4978-A91E-C166813D7930}" type="datetimeFigureOut">
              <a:rPr lang="en-US" smtClean="0"/>
              <a:pPr/>
              <a:t>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8ECB64-72EC-4780-A08F-8C21E69B16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43A5D6-039E-4978-A91E-C166813D7930}" type="datetimeFigureOut">
              <a:rPr lang="en-US" smtClean="0"/>
              <a:pPr/>
              <a:t>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8ECB64-72EC-4780-A08F-8C21E69B16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43A5D6-039E-4978-A91E-C166813D7930}" type="datetimeFigureOut">
              <a:rPr lang="en-US" smtClean="0"/>
              <a:pPr/>
              <a:t>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8ECB64-72EC-4780-A08F-8C21E69B165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843A5D6-039E-4978-A91E-C166813D7930}" type="datetimeFigureOut">
              <a:rPr lang="en-US" smtClean="0"/>
              <a:pPr/>
              <a:t>1/3/2014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48ECB64-72EC-4780-A08F-8C21E69B165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Arizona Office of </a:t>
            </a:r>
            <a:r>
              <a:rPr lang="en-US" sz="3600" dirty="0" smtClean="0"/>
              <a:t>Grants and Federal Resources</a:t>
            </a:r>
            <a:endParaRPr lang="en-US" sz="3600" dirty="0"/>
          </a:p>
        </p:txBody>
      </p:sp>
      <p:sp>
        <p:nvSpPr>
          <p:cNvPr id="3" name="Subtitle 2"/>
          <p:cNvSpPr>
            <a:spLocks noGrp="1"/>
          </p:cNvSpPr>
          <p:nvPr>
            <p:ph type="subTitle" idx="1"/>
          </p:nvPr>
        </p:nvSpPr>
        <p:spPr/>
        <p:txBody>
          <a:bodyPr/>
          <a:lstStyle/>
          <a:p>
            <a:endParaRPr lang="en-US" dirty="0" smtClean="0"/>
          </a:p>
          <a:p>
            <a:r>
              <a:rPr lang="en-US" dirty="0" smtClean="0"/>
              <a:t>January 7,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Activities/Capacities</a:t>
            </a:r>
            <a:endParaRPr lang="en-US" dirty="0"/>
          </a:p>
        </p:txBody>
      </p:sp>
      <p:sp>
        <p:nvSpPr>
          <p:cNvPr id="3" name="Content Placeholder 2"/>
          <p:cNvSpPr>
            <a:spLocks noGrp="1"/>
          </p:cNvSpPr>
          <p:nvPr>
            <p:ph idx="1"/>
          </p:nvPr>
        </p:nvSpPr>
        <p:spPr/>
        <p:txBody>
          <a:bodyPr>
            <a:normAutofit/>
          </a:bodyPr>
          <a:lstStyle/>
          <a:p>
            <a:r>
              <a:rPr lang="en-US" dirty="0" smtClean="0"/>
              <a:t>Phase 1 (continued)</a:t>
            </a:r>
          </a:p>
          <a:p>
            <a:pPr lvl="2"/>
            <a:r>
              <a:rPr lang="en-US" sz="2400" dirty="0" smtClean="0"/>
              <a:t>Implement </a:t>
            </a:r>
            <a:r>
              <a:rPr lang="en-US" sz="2400" dirty="0" smtClean="0"/>
              <a:t>a grant specific waste, fraud, and abuse program</a:t>
            </a:r>
          </a:p>
          <a:p>
            <a:pPr lvl="2"/>
            <a:r>
              <a:rPr lang="en-US" sz="2400" dirty="0" smtClean="0"/>
              <a:t>Issue, provide training on, and monitor the implementation of “Technical Bulletins” concerning the application, receipt of, and management of federal grants</a:t>
            </a:r>
          </a:p>
          <a:p>
            <a:pPr lvl="2"/>
            <a:r>
              <a:rPr lang="en-US" sz="2400" dirty="0" smtClean="0"/>
              <a:t>Develop and maintain Arizona’s Grants Management Manual</a:t>
            </a:r>
          </a:p>
          <a:p>
            <a:pPr lvl="3"/>
            <a:r>
              <a:rPr lang="en-US" dirty="0" smtClean="0"/>
              <a:t>Including templates and best practices</a:t>
            </a:r>
          </a:p>
          <a:p>
            <a:pPr lvl="1"/>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Activities/Capacities</a:t>
            </a:r>
            <a:endParaRPr lang="en-US" dirty="0"/>
          </a:p>
        </p:txBody>
      </p:sp>
      <p:sp>
        <p:nvSpPr>
          <p:cNvPr id="3" name="Content Placeholder 2"/>
          <p:cNvSpPr>
            <a:spLocks noGrp="1"/>
          </p:cNvSpPr>
          <p:nvPr>
            <p:ph idx="1"/>
          </p:nvPr>
        </p:nvSpPr>
        <p:spPr/>
        <p:txBody>
          <a:bodyPr>
            <a:normAutofit/>
          </a:bodyPr>
          <a:lstStyle/>
          <a:p>
            <a:r>
              <a:rPr lang="en-US" dirty="0" smtClean="0"/>
              <a:t>Phase 1 (continued)</a:t>
            </a:r>
          </a:p>
          <a:p>
            <a:pPr lvl="2"/>
            <a:r>
              <a:rPr lang="en-US" sz="2400" dirty="0" smtClean="0"/>
              <a:t>Provide oversight for all federal grant transparency </a:t>
            </a:r>
            <a:r>
              <a:rPr lang="en-US" sz="2400" dirty="0" smtClean="0"/>
              <a:t>reporting: ARRA Section 1512</a:t>
            </a:r>
            <a:r>
              <a:rPr lang="en-US" sz="2400" dirty="0" smtClean="0"/>
              <a:t>, </a:t>
            </a:r>
            <a:r>
              <a:rPr lang="en-US" sz="2400" dirty="0"/>
              <a:t>Federal Funding Accountability and Transparency Act of 2006 (FFATA</a:t>
            </a:r>
            <a:r>
              <a:rPr lang="en-US" sz="2400" dirty="0" smtClean="0"/>
              <a:t>), </a:t>
            </a:r>
            <a:r>
              <a:rPr lang="en-US" sz="2400" dirty="0" smtClean="0"/>
              <a:t>and </a:t>
            </a:r>
            <a:r>
              <a:rPr lang="en-US" sz="2400" dirty="0" smtClean="0"/>
              <a:t>DATA </a:t>
            </a:r>
            <a:r>
              <a:rPr lang="en-US" sz="2400" dirty="0" smtClean="0"/>
              <a:t>Act</a:t>
            </a:r>
            <a:endParaRPr lang="en-US" sz="2000" dirty="0" smtClean="0"/>
          </a:p>
          <a:p>
            <a:pPr lvl="2"/>
            <a:r>
              <a:rPr lang="en-US" sz="2400" dirty="0" smtClean="0"/>
              <a:t>Provide </a:t>
            </a:r>
            <a:r>
              <a:rPr lang="en-US" sz="2400" dirty="0" smtClean="0"/>
              <a:t>input and guidance concerning </a:t>
            </a:r>
            <a:r>
              <a:rPr lang="en-US" sz="2400" dirty="0" smtClean="0"/>
              <a:t>grants </a:t>
            </a:r>
            <a:r>
              <a:rPr lang="en-US" sz="2400" dirty="0" smtClean="0"/>
              <a:t>to the ongoing </a:t>
            </a:r>
            <a:r>
              <a:rPr lang="en-US" sz="2400" dirty="0" smtClean="0"/>
              <a:t>Enterprise Replacement Project (ERP)</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Activities/Capacities</a:t>
            </a:r>
            <a:endParaRPr lang="en-US" dirty="0"/>
          </a:p>
        </p:txBody>
      </p:sp>
      <p:sp>
        <p:nvSpPr>
          <p:cNvPr id="3" name="Content Placeholder 2"/>
          <p:cNvSpPr>
            <a:spLocks noGrp="1"/>
          </p:cNvSpPr>
          <p:nvPr>
            <p:ph idx="1"/>
          </p:nvPr>
        </p:nvSpPr>
        <p:spPr/>
        <p:txBody>
          <a:bodyPr>
            <a:normAutofit/>
          </a:bodyPr>
          <a:lstStyle/>
          <a:p>
            <a:r>
              <a:rPr lang="en-US" dirty="0" smtClean="0"/>
              <a:t>Phase 2</a:t>
            </a:r>
          </a:p>
          <a:p>
            <a:pPr lvl="2"/>
            <a:r>
              <a:rPr lang="en-US" sz="2400" dirty="0" smtClean="0"/>
              <a:t>Establish statewide contract with various vendors to provide grants management lifecycle services for state agencies such as grant writing, monitoring, evaluation services, etc….</a:t>
            </a:r>
            <a:endParaRPr lang="en-US" sz="2000" dirty="0" smtClean="0"/>
          </a:p>
          <a:p>
            <a:pPr lvl="2"/>
            <a:r>
              <a:rPr lang="en-US" sz="2400" dirty="0" smtClean="0"/>
              <a:t>Procure, develop, and implement a statewide grants management solution to be utilized by state departments and agencies as business needs and resources dictate</a:t>
            </a:r>
            <a:endParaRPr lang="en-US" sz="2000" dirty="0" smtClean="0"/>
          </a:p>
          <a:p>
            <a:pPr lvl="3"/>
            <a:r>
              <a:rPr lang="en-US" dirty="0" smtClean="0"/>
              <a:t>Including such enhancements as e-signature and paperless archiving</a:t>
            </a:r>
            <a:endParaRPr lang="en-US" sz="1800" dirty="0" smtClean="0"/>
          </a:p>
          <a:p>
            <a:pPr lvl="2"/>
            <a:endParaRPr lang="en-US" sz="2000" dirty="0" smtClean="0"/>
          </a:p>
          <a:p>
            <a:pPr lvl="1"/>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Activities/Capacities</a:t>
            </a:r>
            <a:endParaRPr lang="en-US" dirty="0"/>
          </a:p>
        </p:txBody>
      </p:sp>
      <p:sp>
        <p:nvSpPr>
          <p:cNvPr id="3" name="Content Placeholder 2"/>
          <p:cNvSpPr>
            <a:spLocks noGrp="1"/>
          </p:cNvSpPr>
          <p:nvPr>
            <p:ph idx="1"/>
          </p:nvPr>
        </p:nvSpPr>
        <p:spPr/>
        <p:txBody>
          <a:bodyPr>
            <a:normAutofit lnSpcReduction="10000"/>
          </a:bodyPr>
          <a:lstStyle/>
          <a:p>
            <a:r>
              <a:rPr lang="en-US" dirty="0" smtClean="0"/>
              <a:t>Phase 2 (continued)</a:t>
            </a:r>
          </a:p>
          <a:p>
            <a:pPr lvl="2"/>
            <a:r>
              <a:rPr lang="en-US" sz="2400" dirty="0" smtClean="0"/>
              <a:t>Provide training and technical assistance resources to the larger grants community</a:t>
            </a:r>
            <a:endParaRPr lang="en-US" sz="2000" dirty="0" smtClean="0"/>
          </a:p>
          <a:p>
            <a:pPr lvl="3"/>
            <a:r>
              <a:rPr lang="en-US" dirty="0" smtClean="0"/>
              <a:t>This could include an annual Arizona State Grants Management Conference, webinars, newsletters, etc…..</a:t>
            </a:r>
            <a:endParaRPr lang="en-US" sz="1800" dirty="0" smtClean="0"/>
          </a:p>
          <a:p>
            <a:pPr lvl="2"/>
            <a:r>
              <a:rPr lang="en-US" sz="2400" dirty="0" smtClean="0"/>
              <a:t>Establish the statewide </a:t>
            </a:r>
            <a:r>
              <a:rPr lang="en-US" sz="2400" dirty="0" smtClean="0"/>
              <a:t>single audit </a:t>
            </a:r>
            <a:r>
              <a:rPr lang="en-US" sz="2400" dirty="0" smtClean="0"/>
              <a:t>clearinghouse</a:t>
            </a:r>
            <a:endParaRPr lang="en-US" sz="2000" dirty="0" smtClean="0"/>
          </a:p>
          <a:p>
            <a:pPr lvl="2"/>
            <a:r>
              <a:rPr lang="en-US" sz="2400" dirty="0" smtClean="0"/>
              <a:t>Implement statewide performance measures related to federal grants and issue a report on these measures annually</a:t>
            </a:r>
            <a:endParaRPr lang="en-US" sz="2000" dirty="0" smtClean="0"/>
          </a:p>
          <a:p>
            <a:pPr lvl="2"/>
            <a:r>
              <a:rPr lang="en-US" sz="2400" dirty="0" smtClean="0"/>
              <a:t>Establish a training and testing program that will result in a Arizona Certified Grants Manager/Specialist designation</a:t>
            </a:r>
            <a:endParaRPr lang="en-US" sz="2000" dirty="0" smtClean="0"/>
          </a:p>
          <a:p>
            <a:pPr lvl="2"/>
            <a:endParaRPr lang="en-US" sz="2000" dirty="0" smtClean="0"/>
          </a:p>
          <a:p>
            <a:pPr lvl="1"/>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Activities/Capacities</a:t>
            </a:r>
            <a:endParaRPr lang="en-US" dirty="0"/>
          </a:p>
        </p:txBody>
      </p:sp>
      <p:sp>
        <p:nvSpPr>
          <p:cNvPr id="3" name="Content Placeholder 2"/>
          <p:cNvSpPr>
            <a:spLocks noGrp="1"/>
          </p:cNvSpPr>
          <p:nvPr>
            <p:ph idx="1"/>
          </p:nvPr>
        </p:nvSpPr>
        <p:spPr/>
        <p:txBody>
          <a:bodyPr>
            <a:normAutofit/>
          </a:bodyPr>
          <a:lstStyle/>
          <a:p>
            <a:r>
              <a:rPr lang="en-US" dirty="0" smtClean="0"/>
              <a:t>Specific Office Designations</a:t>
            </a:r>
          </a:p>
          <a:p>
            <a:pPr lvl="1"/>
            <a:r>
              <a:rPr lang="en-US" dirty="0" smtClean="0"/>
              <a:t>ARRA State SPOC</a:t>
            </a:r>
          </a:p>
          <a:p>
            <a:pPr lvl="1"/>
            <a:endParaRPr lang="en-US" dirty="0"/>
          </a:p>
          <a:p>
            <a:pPr lvl="1"/>
            <a:r>
              <a:rPr lang="en-US" dirty="0" smtClean="0"/>
              <a:t>E.O. 12372 “Intergovernmental Review of Federal Programs” – designated SPOC</a:t>
            </a:r>
          </a:p>
          <a:p>
            <a:pPr lvl="1"/>
            <a:endParaRPr lang="en-US" dirty="0" smtClean="0"/>
          </a:p>
          <a:p>
            <a:pPr lvl="1"/>
            <a:r>
              <a:rPr lang="en-US" dirty="0" smtClean="0"/>
              <a:t>A.R.S. 41-2701-2706 “Solicitation and Award of Grant Applications” – delegated procurement authority</a:t>
            </a:r>
            <a:endParaRPr lang="en-US" dirty="0" smtClean="0"/>
          </a:p>
          <a:p>
            <a:pPr lvl="2"/>
            <a:endParaRPr lang="en-US" sz="2000" dirty="0" smtClean="0"/>
          </a:p>
          <a:p>
            <a:pPr lvl="1"/>
            <a:endParaRPr lang="en-US" dirty="0"/>
          </a:p>
        </p:txBody>
      </p:sp>
    </p:spTree>
    <p:extLst>
      <p:ext uri="{BB962C8B-B14F-4D97-AF65-F5344CB8AC3E}">
        <p14:creationId xmlns:p14="http://schemas.microsoft.com/office/powerpoint/2010/main" val="1909249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Performance </a:t>
            </a:r>
            <a:r>
              <a:rPr lang="en-US" dirty="0" smtClean="0"/>
              <a:t>Measures</a:t>
            </a:r>
            <a:endParaRPr lang="en-US" dirty="0"/>
          </a:p>
        </p:txBody>
      </p:sp>
      <p:sp>
        <p:nvSpPr>
          <p:cNvPr id="3" name="Content Placeholder 2"/>
          <p:cNvSpPr>
            <a:spLocks noGrp="1"/>
          </p:cNvSpPr>
          <p:nvPr>
            <p:ph idx="1"/>
          </p:nvPr>
        </p:nvSpPr>
        <p:spPr/>
        <p:txBody>
          <a:bodyPr/>
          <a:lstStyle/>
          <a:p>
            <a:pPr lvl="1"/>
            <a:r>
              <a:rPr lang="en-US" dirty="0" smtClean="0"/>
              <a:t>Increase the total amount of federal funds received</a:t>
            </a:r>
            <a:endParaRPr lang="en-US" sz="2000" dirty="0" smtClean="0"/>
          </a:p>
          <a:p>
            <a:pPr lvl="1"/>
            <a:r>
              <a:rPr lang="en-US" dirty="0" smtClean="0"/>
              <a:t>Increase the number of grants </a:t>
            </a:r>
            <a:r>
              <a:rPr lang="en-US" dirty="0" smtClean="0"/>
              <a:t>received</a:t>
            </a:r>
            <a:endParaRPr lang="en-US" sz="2000" dirty="0" smtClean="0"/>
          </a:p>
          <a:p>
            <a:pPr lvl="1"/>
            <a:r>
              <a:rPr lang="en-US" dirty="0" smtClean="0"/>
              <a:t>Increase the number of applications submitted (discretionary applications)</a:t>
            </a:r>
            <a:endParaRPr lang="en-US" sz="2000" dirty="0" smtClean="0"/>
          </a:p>
          <a:p>
            <a:pPr lvl="1"/>
            <a:r>
              <a:rPr lang="en-US" dirty="0" smtClean="0"/>
              <a:t>Increase the win rate</a:t>
            </a:r>
            <a:endParaRPr lang="en-US" sz="2000" dirty="0" smtClean="0"/>
          </a:p>
          <a:p>
            <a:pPr lvl="1"/>
            <a:r>
              <a:rPr lang="en-US" dirty="0" smtClean="0"/>
              <a:t>Reduce the in-kind and cash match contribution rates</a:t>
            </a:r>
            <a:endParaRPr lang="en-US" sz="2000" dirty="0" smtClean="0"/>
          </a:p>
          <a:p>
            <a:pPr lvl="1"/>
            <a:r>
              <a:rPr lang="en-US" dirty="0" smtClean="0"/>
              <a:t>Reduce the number of audit and monitoring findings</a:t>
            </a:r>
            <a:endParaRPr lang="en-US" sz="2000" dirty="0" smtClean="0"/>
          </a:p>
          <a:p>
            <a:pPr lvl="1"/>
            <a:r>
              <a:rPr lang="en-US" dirty="0" smtClean="0"/>
              <a:t>Reduce the number of systems and ongoing cost to support grants management systems</a:t>
            </a:r>
            <a:endParaRPr lang="en-US" sz="2000"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Timeline</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Completed to date </a:t>
            </a:r>
            <a:r>
              <a:rPr lang="en-US" dirty="0" smtClean="0"/>
              <a:t>–</a:t>
            </a:r>
            <a:endParaRPr lang="en-US" sz="2000" dirty="0" smtClean="0"/>
          </a:p>
          <a:p>
            <a:pPr lvl="2"/>
            <a:r>
              <a:rPr lang="en-US" sz="2400" dirty="0" smtClean="0"/>
              <a:t>Issue executive </a:t>
            </a:r>
            <a:r>
              <a:rPr lang="en-US" sz="2400" dirty="0" smtClean="0"/>
              <a:t>order </a:t>
            </a:r>
            <a:r>
              <a:rPr lang="en-US" sz="2400" dirty="0" smtClean="0"/>
              <a:t>establishing office and re-establishing SPOC</a:t>
            </a:r>
            <a:endParaRPr lang="en-US" sz="2000" dirty="0" smtClean="0"/>
          </a:p>
          <a:p>
            <a:pPr lvl="2"/>
            <a:r>
              <a:rPr lang="en-US" sz="2400" dirty="0" smtClean="0"/>
              <a:t>Appoint Director and </a:t>
            </a:r>
            <a:r>
              <a:rPr lang="en-US" sz="2400" dirty="0" smtClean="0"/>
              <a:t>select staff</a:t>
            </a:r>
            <a:endParaRPr lang="en-US" sz="2000" dirty="0" smtClean="0"/>
          </a:p>
          <a:p>
            <a:pPr lvl="2"/>
            <a:r>
              <a:rPr lang="en-US" sz="2400" dirty="0" smtClean="0"/>
              <a:t>Moved into </a:t>
            </a:r>
            <a:r>
              <a:rPr lang="en-US" sz="2400" dirty="0" smtClean="0"/>
              <a:t>new office space at </a:t>
            </a:r>
            <a:r>
              <a:rPr lang="en-US" sz="2400" dirty="0" smtClean="0"/>
              <a:t>ADOA</a:t>
            </a:r>
          </a:p>
          <a:p>
            <a:pPr lvl="2"/>
            <a:r>
              <a:rPr lang="en-US" sz="2000" dirty="0" smtClean="0"/>
              <a:t>Procured </a:t>
            </a:r>
            <a:r>
              <a:rPr lang="en-US" sz="2000" dirty="0"/>
              <a:t>for grant pursuance and application tracking </a:t>
            </a:r>
            <a:r>
              <a:rPr lang="en-US" sz="2000" dirty="0" smtClean="0"/>
              <a:t>software</a:t>
            </a:r>
          </a:p>
          <a:p>
            <a:pPr lvl="3"/>
            <a:r>
              <a:rPr lang="en-US" sz="1800" dirty="0" err="1" smtClean="0"/>
              <a:t>eCivis</a:t>
            </a:r>
            <a:endParaRPr lang="en-US" sz="1800" dirty="0" smtClean="0"/>
          </a:p>
          <a:p>
            <a:pPr lvl="2"/>
            <a:r>
              <a:rPr lang="en-US" sz="2400" dirty="0" smtClean="0"/>
              <a:t>Worked </a:t>
            </a:r>
            <a:r>
              <a:rPr lang="en-US" sz="2400" dirty="0" smtClean="0"/>
              <a:t>with ADOA Legal Counsel and </a:t>
            </a:r>
            <a:r>
              <a:rPr lang="en-US" sz="2400" dirty="0" smtClean="0"/>
              <a:t>GRRC </a:t>
            </a:r>
            <a:r>
              <a:rPr lang="en-US" sz="2400" dirty="0" smtClean="0"/>
              <a:t>to document and research legal and statutory grants governance</a:t>
            </a:r>
            <a:endParaRPr lang="en-US" sz="2000" dirty="0" smtClean="0"/>
          </a:p>
          <a:p>
            <a:pPr lvl="2"/>
            <a:r>
              <a:rPr lang="en-US" sz="2400" dirty="0" smtClean="0"/>
              <a:t>Repurpose </a:t>
            </a:r>
            <a:r>
              <a:rPr lang="en-US" sz="2400" dirty="0" smtClean="0"/>
              <a:t>GOER website to serve as new website for this </a:t>
            </a:r>
            <a:r>
              <a:rPr lang="en-US" sz="2400" dirty="0" smtClean="0"/>
              <a:t>office</a:t>
            </a:r>
          </a:p>
          <a:p>
            <a:pPr lvl="3"/>
            <a:r>
              <a:rPr lang="en-US" sz="1800" dirty="0" smtClean="0"/>
              <a:t>Grants.az.gov (will include the p</a:t>
            </a:r>
            <a:r>
              <a:rPr lang="en-US" sz="1800" dirty="0" smtClean="0"/>
              <a:t>ublishing of state funding opportunities)</a:t>
            </a:r>
            <a:endParaRPr lang="en-US" sz="1800" dirty="0" smtClean="0"/>
          </a:p>
          <a:p>
            <a:pPr lvl="2"/>
            <a:r>
              <a:rPr lang="en-US" sz="2400" dirty="0" smtClean="0"/>
              <a:t>Participating in </a:t>
            </a:r>
            <a:r>
              <a:rPr lang="en-US" sz="2400" dirty="0" smtClean="0"/>
              <a:t>ERP replacement </a:t>
            </a:r>
            <a:r>
              <a:rPr lang="en-US" sz="2400" dirty="0" smtClean="0"/>
              <a:t>meetings</a:t>
            </a:r>
            <a:endParaRPr lang="en-US" sz="2000"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Timeline</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1 to 3 months </a:t>
            </a:r>
            <a:r>
              <a:rPr lang="en-US" dirty="0" smtClean="0"/>
              <a:t>– </a:t>
            </a:r>
            <a:endParaRPr lang="en-US" sz="2000" dirty="0" smtClean="0"/>
          </a:p>
          <a:p>
            <a:pPr lvl="2"/>
            <a:r>
              <a:rPr lang="en-US" sz="2400" dirty="0"/>
              <a:t>Implement </a:t>
            </a:r>
            <a:r>
              <a:rPr lang="en-US" sz="2400" dirty="0" smtClean="0"/>
              <a:t>E.O. 12372 Clearinghouse</a:t>
            </a:r>
            <a:endParaRPr lang="en-US" sz="2000" dirty="0"/>
          </a:p>
          <a:p>
            <a:pPr lvl="2"/>
            <a:r>
              <a:rPr lang="en-US" sz="2400" dirty="0" smtClean="0"/>
              <a:t>Begin </a:t>
            </a:r>
            <a:r>
              <a:rPr lang="en-US" sz="2400" dirty="0" smtClean="0"/>
              <a:t>regular coordination with federal lobbyist concerning grants issues</a:t>
            </a:r>
            <a:endParaRPr lang="en-US" sz="2000" dirty="0" smtClean="0"/>
          </a:p>
          <a:p>
            <a:pPr lvl="2"/>
            <a:r>
              <a:rPr lang="en-US" sz="2400" dirty="0" smtClean="0"/>
              <a:t>Begin </a:t>
            </a:r>
            <a:r>
              <a:rPr lang="en-US" sz="2400" dirty="0" smtClean="0"/>
              <a:t>publishing grant opportunities, best practices and grants training and technical assistance resources on office website</a:t>
            </a:r>
            <a:endParaRPr lang="en-US" sz="2000" dirty="0" smtClean="0"/>
          </a:p>
          <a:p>
            <a:pPr lvl="2"/>
            <a:r>
              <a:rPr lang="en-US" sz="2400" dirty="0" smtClean="0"/>
              <a:t>Establish and begin meetings of grants management working group</a:t>
            </a:r>
            <a:endParaRPr lang="en-US" sz="2000" dirty="0" smtClean="0"/>
          </a:p>
          <a:p>
            <a:pPr lvl="2"/>
            <a:r>
              <a:rPr lang="en-US" sz="2400" dirty="0" smtClean="0"/>
              <a:t>Begin Business Process Improvement (BPI) </a:t>
            </a:r>
            <a:r>
              <a:rPr lang="en-US" sz="2400" dirty="0" smtClean="0"/>
              <a:t>efforts related to both Grants Management Manual and grant specific waste, fraud and abuse programs</a:t>
            </a:r>
            <a:endParaRPr lang="en-US" sz="2000" dirty="0" smtClean="0"/>
          </a:p>
          <a:p>
            <a:pPr lvl="2"/>
            <a:r>
              <a:rPr lang="en-US" sz="2400" dirty="0" smtClean="0"/>
              <a:t>Work with Departments/Agencies to resolve frequently occurring and long-time unresolved audit and monitoring findings related to federal grants</a:t>
            </a:r>
            <a:endParaRPr lang="en-US" sz="2000"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Timeline</a:t>
            </a:r>
            <a:endParaRPr lang="en-US" dirty="0"/>
          </a:p>
        </p:txBody>
      </p:sp>
      <p:sp>
        <p:nvSpPr>
          <p:cNvPr id="3" name="Content Placeholder 2"/>
          <p:cNvSpPr>
            <a:spLocks noGrp="1"/>
          </p:cNvSpPr>
          <p:nvPr>
            <p:ph idx="1"/>
          </p:nvPr>
        </p:nvSpPr>
        <p:spPr/>
        <p:txBody>
          <a:bodyPr>
            <a:normAutofit/>
          </a:bodyPr>
          <a:lstStyle/>
          <a:p>
            <a:pPr lvl="1"/>
            <a:r>
              <a:rPr lang="en-US" dirty="0" smtClean="0"/>
              <a:t>3 to 5 months </a:t>
            </a:r>
            <a:r>
              <a:rPr lang="en-US" dirty="0" smtClean="0"/>
              <a:t>– </a:t>
            </a:r>
            <a:endParaRPr lang="en-US" sz="2000" dirty="0" smtClean="0"/>
          </a:p>
          <a:p>
            <a:pPr lvl="2"/>
            <a:r>
              <a:rPr lang="en-US" sz="2400" dirty="0" smtClean="0"/>
              <a:t>Work </a:t>
            </a:r>
            <a:r>
              <a:rPr lang="en-US" sz="2400" dirty="0" smtClean="0"/>
              <a:t>with OSPB federal grants analyst to provide relevant grant information for the Federal Funds Report and Governor’s Budget</a:t>
            </a:r>
            <a:endParaRPr lang="en-US" sz="2000" dirty="0" smtClean="0"/>
          </a:p>
          <a:p>
            <a:pPr lvl="2"/>
            <a:r>
              <a:rPr lang="en-US" sz="2400" dirty="0" smtClean="0"/>
              <a:t>Issue draft and finalize Arizona Grants Management Manual</a:t>
            </a:r>
            <a:endParaRPr lang="en-US" sz="2000" dirty="0" smtClean="0"/>
          </a:p>
          <a:p>
            <a:pPr lvl="2"/>
            <a:r>
              <a:rPr lang="en-US" sz="2400" dirty="0" smtClean="0"/>
              <a:t>Issue draft, finalize, and begin implementation of grant specific waste, fraud and abuse program</a:t>
            </a:r>
            <a:endParaRPr lang="en-US" sz="2000" dirty="0" smtClean="0"/>
          </a:p>
          <a:p>
            <a:pPr lvl="2"/>
            <a:r>
              <a:rPr lang="en-US" sz="2400" dirty="0" smtClean="0"/>
              <a:t>Review current </a:t>
            </a:r>
            <a:r>
              <a:rPr lang="en-US" sz="2400" dirty="0" smtClean="0"/>
              <a:t>grant authorities </a:t>
            </a:r>
            <a:r>
              <a:rPr lang="en-US" sz="2400" dirty="0" smtClean="0"/>
              <a:t>and recommend legislative and administrative code changes if necessary</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Timeline</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6 </a:t>
            </a:r>
            <a:r>
              <a:rPr lang="en-US" dirty="0" smtClean="0"/>
              <a:t>to 12 months –</a:t>
            </a:r>
            <a:endParaRPr lang="en-US" sz="2000" dirty="0" smtClean="0"/>
          </a:p>
          <a:p>
            <a:pPr lvl="2"/>
            <a:r>
              <a:rPr lang="en-US" sz="2400" dirty="0" smtClean="0"/>
              <a:t>Develop and implement grant specific performance measures </a:t>
            </a:r>
            <a:endParaRPr lang="en-US" sz="2000" dirty="0" smtClean="0"/>
          </a:p>
          <a:p>
            <a:pPr lvl="2"/>
            <a:r>
              <a:rPr lang="en-US" sz="2400" dirty="0" smtClean="0"/>
              <a:t>Establish statewide contract for grant services</a:t>
            </a:r>
            <a:endParaRPr lang="en-US" sz="2000" dirty="0" smtClean="0"/>
          </a:p>
          <a:p>
            <a:pPr lvl="1"/>
            <a:r>
              <a:rPr lang="en-US" dirty="0" smtClean="0"/>
              <a:t>12 months to 2 years – </a:t>
            </a:r>
            <a:endParaRPr lang="en-US" sz="2000" dirty="0" smtClean="0"/>
          </a:p>
          <a:p>
            <a:pPr lvl="2"/>
            <a:r>
              <a:rPr lang="en-US" sz="2400" dirty="0" smtClean="0"/>
              <a:t>Procure for and implement statewide grants management solution</a:t>
            </a:r>
            <a:endParaRPr lang="en-US" sz="2000" dirty="0" smtClean="0"/>
          </a:p>
          <a:p>
            <a:pPr lvl="2"/>
            <a:r>
              <a:rPr lang="en-US" sz="2400" dirty="0" smtClean="0"/>
              <a:t>Hold 1</a:t>
            </a:r>
            <a:r>
              <a:rPr lang="en-US" sz="2400" baseline="30000" dirty="0" smtClean="0"/>
              <a:t>st</a:t>
            </a:r>
            <a:r>
              <a:rPr lang="en-US" sz="2400" dirty="0" smtClean="0"/>
              <a:t> annual Arizona Grants Management Conference</a:t>
            </a:r>
            <a:endParaRPr lang="en-US" sz="2000" dirty="0" smtClean="0"/>
          </a:p>
          <a:p>
            <a:pPr lvl="2"/>
            <a:r>
              <a:rPr lang="en-US" sz="2400" dirty="0" smtClean="0"/>
              <a:t>Begin series of quarterly webinars on grants management topics</a:t>
            </a:r>
            <a:endParaRPr lang="en-US" sz="2000" dirty="0" smtClean="0"/>
          </a:p>
          <a:p>
            <a:pPr lvl="2"/>
            <a:r>
              <a:rPr lang="en-US" sz="2400" dirty="0" smtClean="0"/>
              <a:t>Begin regular grants newsletter</a:t>
            </a:r>
            <a:endParaRPr lang="en-US" sz="2000" dirty="0" smtClean="0"/>
          </a:p>
          <a:p>
            <a:pPr lvl="2"/>
            <a:r>
              <a:rPr lang="en-US" sz="2400" dirty="0" smtClean="0"/>
              <a:t>Establish a training and testing program that will result in a Arizona Certified Grants Manager/Specialist designation</a:t>
            </a:r>
            <a:endParaRPr lang="en-US" sz="2000"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History and Background</a:t>
            </a:r>
          </a:p>
          <a:p>
            <a:r>
              <a:rPr lang="en-US" dirty="0" smtClean="0"/>
              <a:t>Mission</a:t>
            </a:r>
          </a:p>
          <a:p>
            <a:r>
              <a:rPr lang="en-US" dirty="0" smtClean="0"/>
              <a:t>Staffing</a:t>
            </a:r>
          </a:p>
          <a:p>
            <a:r>
              <a:rPr lang="en-US" dirty="0" smtClean="0"/>
              <a:t>Funding</a:t>
            </a:r>
          </a:p>
          <a:p>
            <a:r>
              <a:rPr lang="en-US" dirty="0" smtClean="0"/>
              <a:t>Activities</a:t>
            </a:r>
          </a:p>
          <a:p>
            <a:r>
              <a:rPr lang="en-US" dirty="0" smtClean="0"/>
              <a:t>Performance Measures</a:t>
            </a:r>
          </a:p>
          <a:p>
            <a:r>
              <a:rPr lang="en-US" dirty="0" smtClean="0"/>
              <a:t>Implementation Timeline</a:t>
            </a:r>
          </a:p>
          <a:p>
            <a:r>
              <a:rPr lang="en-US" dirty="0" smtClean="0"/>
              <a:t>Next Steps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Timeline</a:t>
            </a:r>
            <a:endParaRPr lang="en-US" dirty="0"/>
          </a:p>
        </p:txBody>
      </p:sp>
      <p:sp>
        <p:nvSpPr>
          <p:cNvPr id="3" name="Content Placeholder 2"/>
          <p:cNvSpPr>
            <a:spLocks noGrp="1"/>
          </p:cNvSpPr>
          <p:nvPr>
            <p:ph idx="1"/>
          </p:nvPr>
        </p:nvSpPr>
        <p:spPr/>
        <p:txBody>
          <a:bodyPr>
            <a:normAutofit/>
          </a:bodyPr>
          <a:lstStyle/>
          <a:p>
            <a:pPr lvl="1"/>
            <a:r>
              <a:rPr lang="en-US" dirty="0" smtClean="0"/>
              <a:t>2 years -  </a:t>
            </a:r>
            <a:endParaRPr lang="en-US" sz="2000" dirty="0" smtClean="0"/>
          </a:p>
          <a:p>
            <a:pPr lvl="2"/>
            <a:r>
              <a:rPr lang="en-US" sz="2400" dirty="0" smtClean="0"/>
              <a:t>Implement statewide audit clearinghouse</a:t>
            </a:r>
            <a:endParaRPr lang="en-US" sz="2000" dirty="0" smtClean="0"/>
          </a:p>
          <a:p>
            <a:pPr lvl="2"/>
            <a:r>
              <a:rPr lang="en-US" sz="2400" dirty="0" smtClean="0"/>
              <a:t>Begin limited direct grants management services as requested by state departments/agencies (envisioned to be fairly limited to ADOA divisions or other small agencies with limited grants management capacity)</a:t>
            </a:r>
            <a:endParaRPr lang="en-US" sz="2000"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smtClean="0"/>
              <a:t>Finalize SPOC/State Application Identifier (SAI) process (comments due by 1/24)</a:t>
            </a:r>
          </a:p>
          <a:p>
            <a:pPr lvl="1"/>
            <a:r>
              <a:rPr lang="en-US" dirty="0"/>
              <a:t>Establish Grants Management Working Group and begin BPI effort related to creation of Arizona’s Grants Management Manual</a:t>
            </a:r>
          </a:p>
          <a:p>
            <a:pPr lvl="1"/>
            <a:r>
              <a:rPr lang="en-US" dirty="0"/>
              <a:t>Establish grant specific Waste, Fraud, and Abuse working group and begin efforts to create a grant specific policy</a:t>
            </a:r>
          </a:p>
          <a:p>
            <a:pPr lvl="1"/>
            <a:r>
              <a:rPr lang="en-US" dirty="0"/>
              <a:t>Begin collection of state funding opportunities for publishing to office website</a:t>
            </a:r>
          </a:p>
          <a:p>
            <a:pPr lvl="1"/>
            <a:r>
              <a:rPr lang="en-US" dirty="0"/>
              <a:t>Continue </a:t>
            </a:r>
            <a:r>
              <a:rPr lang="en-US" dirty="0" err="1"/>
              <a:t>eCivis</a:t>
            </a:r>
            <a:r>
              <a:rPr lang="en-US" dirty="0"/>
              <a:t> demonstrations and agency implementations</a:t>
            </a:r>
          </a:p>
          <a:p>
            <a:pPr lvl="1"/>
            <a:r>
              <a:rPr lang="en-US" dirty="0"/>
              <a:t>Continue </a:t>
            </a:r>
            <a:r>
              <a:rPr lang="en-US" dirty="0" err="1"/>
              <a:t>eCivis</a:t>
            </a:r>
            <a:r>
              <a:rPr lang="en-US" dirty="0"/>
              <a:t> trainings</a:t>
            </a:r>
          </a:p>
          <a:p>
            <a:pPr lvl="2"/>
            <a:r>
              <a:rPr lang="en-US" sz="1800" dirty="0" smtClean="0"/>
              <a:t>Including statewide training performed by </a:t>
            </a:r>
            <a:r>
              <a:rPr lang="en-US" sz="1800" dirty="0" err="1" smtClean="0"/>
              <a:t>eCivis</a:t>
            </a:r>
            <a:r>
              <a:rPr lang="en-US" sz="1800" dirty="0" smtClean="0"/>
              <a:t> staff in March</a:t>
            </a:r>
          </a:p>
          <a:p>
            <a:pPr marL="905256" lvl="2" indent="0">
              <a:buNone/>
            </a:pPr>
            <a:endParaRPr lang="en-US" sz="1800" dirty="0" smtClean="0"/>
          </a:p>
          <a:p>
            <a:endParaRPr lang="en-US" dirty="0"/>
          </a:p>
        </p:txBody>
      </p:sp>
    </p:spTree>
    <p:extLst>
      <p:ext uri="{BB962C8B-B14F-4D97-AF65-F5344CB8AC3E}">
        <p14:creationId xmlns:p14="http://schemas.microsoft.com/office/powerpoint/2010/main" val="5342371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marL="320040" indent="0">
              <a:buNone/>
            </a:pPr>
            <a:r>
              <a:rPr lang="en-US" dirty="0"/>
              <a:t>Matthew Hanson, GPC</a:t>
            </a:r>
          </a:p>
          <a:p>
            <a:pPr marL="320040" indent="0">
              <a:buNone/>
            </a:pPr>
            <a:r>
              <a:rPr lang="en-US" dirty="0"/>
              <a:t>Statewide Grant Administrator</a:t>
            </a:r>
          </a:p>
          <a:p>
            <a:pPr marL="320040" indent="0">
              <a:buNone/>
            </a:pPr>
            <a:r>
              <a:rPr lang="en-US" dirty="0"/>
              <a:t>ADOA, Office of Grants and Federal Resources</a:t>
            </a:r>
          </a:p>
          <a:p>
            <a:pPr marL="320040" indent="0">
              <a:buNone/>
            </a:pPr>
            <a:r>
              <a:rPr lang="en-US" dirty="0"/>
              <a:t>100 N. 15th Avenue, 4th Floor</a:t>
            </a:r>
          </a:p>
          <a:p>
            <a:pPr marL="320040" indent="0">
              <a:buNone/>
            </a:pPr>
            <a:r>
              <a:rPr lang="en-US" dirty="0"/>
              <a:t>Phoenix, AZ 85007</a:t>
            </a:r>
          </a:p>
          <a:p>
            <a:pPr marL="320040" indent="0">
              <a:buNone/>
            </a:pPr>
            <a:r>
              <a:rPr lang="en-US" dirty="0"/>
              <a:t>602-542-7567</a:t>
            </a:r>
          </a:p>
          <a:p>
            <a:pPr marL="320040" indent="0">
              <a:buNone/>
            </a:pPr>
            <a:r>
              <a:rPr lang="en-US" dirty="0"/>
              <a:t>Matthew.Hanson@AZDOA.GOV</a:t>
            </a:r>
          </a:p>
          <a:p>
            <a:pPr marL="905256" lvl="2" indent="0">
              <a:buNone/>
            </a:pPr>
            <a:endParaRPr lang="en-US" sz="1800" dirty="0" smtClean="0"/>
          </a:p>
          <a:p>
            <a:endParaRPr lang="en-US" dirty="0"/>
          </a:p>
        </p:txBody>
      </p:sp>
    </p:spTree>
    <p:extLst>
      <p:ext uri="{BB962C8B-B14F-4D97-AF65-F5344CB8AC3E}">
        <p14:creationId xmlns:p14="http://schemas.microsoft.com/office/powerpoint/2010/main" val="1415548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and Background</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“Federal Funds. Federal spending plays an increasingly important role in the operations and finances of every state, with some functions supported entirely by funding from Washington.  Fiscal realities dictate that, at some point, the federal government will begin tightening its belt, and state governments will feel the pressure.</a:t>
            </a:r>
          </a:p>
          <a:p>
            <a:pPr>
              <a:buNone/>
            </a:pPr>
            <a:r>
              <a:rPr lang="en-US" dirty="0" smtClean="0"/>
              <a:t>It is critical that we improve our processes for identifying, tracking and managing federal dollars, to help decision makers identify risks to State operations and make long-term preparations for inevitable federal spending cuts.”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and Background</a:t>
            </a:r>
            <a:endParaRPr lang="en-US" dirty="0"/>
          </a:p>
        </p:txBody>
      </p:sp>
      <p:sp>
        <p:nvSpPr>
          <p:cNvPr id="3" name="Content Placeholder 2"/>
          <p:cNvSpPr>
            <a:spLocks noGrp="1"/>
          </p:cNvSpPr>
          <p:nvPr>
            <p:ph idx="1"/>
          </p:nvPr>
        </p:nvSpPr>
        <p:spPr/>
        <p:txBody>
          <a:bodyPr/>
          <a:lstStyle/>
          <a:p>
            <a:r>
              <a:rPr lang="en-US" dirty="0" smtClean="0"/>
              <a:t>The Four Cornerstones of Reform: Centennial Edition</a:t>
            </a:r>
          </a:p>
          <a:p>
            <a:pPr lvl="1"/>
            <a:r>
              <a:rPr lang="en-US" dirty="0" smtClean="0"/>
              <a:t>Economic Competitiveness</a:t>
            </a:r>
          </a:p>
          <a:p>
            <a:pPr lvl="1"/>
            <a:r>
              <a:rPr lang="en-US" dirty="0" smtClean="0"/>
              <a:t>Education</a:t>
            </a:r>
          </a:p>
          <a:p>
            <a:pPr lvl="1"/>
            <a:r>
              <a:rPr lang="en-US" dirty="0" smtClean="0"/>
              <a:t>State Government</a:t>
            </a:r>
          </a:p>
          <a:p>
            <a:pPr lvl="1"/>
            <a:r>
              <a:rPr lang="en-US" dirty="0" smtClean="0"/>
              <a:t>Renewed Federalism</a:t>
            </a:r>
          </a:p>
          <a:p>
            <a:r>
              <a:rPr lang="en-US" dirty="0" smtClean="0"/>
              <a:t>Federal Funding </a:t>
            </a:r>
            <a:r>
              <a:rPr lang="en-US" dirty="0" smtClean="0"/>
              <a:t>Cliff/Sequestration</a:t>
            </a:r>
            <a:endParaRPr lang="en-US" dirty="0" smtClean="0"/>
          </a:p>
          <a:p>
            <a:r>
              <a:rPr lang="en-US" dirty="0"/>
              <a:t>Council on Financial Assistance Reform (COFAR) and Digital Accountability and Transparency Act (DATA Act</a:t>
            </a:r>
            <a:r>
              <a:rPr lang="en-US" dirty="0" smtClean="0"/>
              <a:t>)</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a:t>
            </a:r>
            <a:endParaRPr lang="en-US" dirty="0"/>
          </a:p>
        </p:txBody>
      </p:sp>
      <p:sp>
        <p:nvSpPr>
          <p:cNvPr id="3" name="Content Placeholder 2"/>
          <p:cNvSpPr>
            <a:spLocks noGrp="1"/>
          </p:cNvSpPr>
          <p:nvPr>
            <p:ph idx="1"/>
          </p:nvPr>
        </p:nvSpPr>
        <p:spPr>
          <a:xfrm>
            <a:off x="457200" y="1295400"/>
            <a:ext cx="8229600" cy="5013960"/>
          </a:xfrm>
        </p:spPr>
        <p:txBody>
          <a:bodyPr>
            <a:normAutofit fontScale="77500" lnSpcReduction="20000"/>
          </a:bodyPr>
          <a:lstStyle/>
          <a:p>
            <a:pPr lvl="0"/>
            <a:r>
              <a:rPr lang="en-US" b="1" dirty="0" smtClean="0"/>
              <a:t>Mission:</a:t>
            </a:r>
            <a:r>
              <a:rPr lang="en-US" dirty="0" smtClean="0"/>
              <a:t>  To maximize the benefits of federal funding received and to increase the grants management capacity of the State of Arizona</a:t>
            </a:r>
          </a:p>
          <a:p>
            <a:pPr>
              <a:buNone/>
            </a:pPr>
            <a:endParaRPr lang="en-US" dirty="0" smtClean="0"/>
          </a:p>
          <a:p>
            <a:pPr lvl="0"/>
            <a:r>
              <a:rPr lang="en-US" b="1" dirty="0" smtClean="0"/>
              <a:t>Vision:</a:t>
            </a:r>
            <a:r>
              <a:rPr lang="en-US" dirty="0" smtClean="0"/>
              <a:t>  To be the premier resource for the Arizona grants community by providing and coordinating information, business systems, model guidance, best practices, training, and support to help the grants community build the capacity it needs to successfully apply for and manage federal grant programs, and in doing this ensure that Arizona receives its fair share of federal resources while minimizing unnecessary federal regulations and unfunded mandates</a:t>
            </a:r>
          </a:p>
          <a:p>
            <a:pPr>
              <a:buNone/>
            </a:pPr>
            <a:endParaRPr lang="en-US" dirty="0" smtClean="0"/>
          </a:p>
          <a:p>
            <a:r>
              <a:rPr lang="en-US" b="1" dirty="0" smtClean="0"/>
              <a:t>Motto:</a:t>
            </a:r>
            <a:r>
              <a:rPr lang="en-US" dirty="0" smtClean="0"/>
              <a:t> Innovation. Collaboration. Financially Stronger </a:t>
            </a:r>
            <a:r>
              <a:rPr lang="en-US" dirty="0" smtClean="0"/>
              <a:t>Arizona.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Staffing</a:t>
            </a:r>
            <a:endParaRPr lang="en-US" dirty="0"/>
          </a:p>
        </p:txBody>
      </p:sp>
      <p:sp>
        <p:nvSpPr>
          <p:cNvPr id="3" name="Content Placeholder 2"/>
          <p:cNvSpPr>
            <a:spLocks noGrp="1"/>
          </p:cNvSpPr>
          <p:nvPr>
            <p:ph idx="1"/>
          </p:nvPr>
        </p:nvSpPr>
        <p:spPr>
          <a:xfrm>
            <a:off x="457200" y="1295400"/>
            <a:ext cx="8229600" cy="5013960"/>
          </a:xfrm>
        </p:spPr>
        <p:txBody>
          <a:bodyPr>
            <a:normAutofit lnSpcReduction="10000"/>
          </a:bodyPr>
          <a:lstStyle/>
          <a:p>
            <a:pPr lvl="1"/>
            <a:r>
              <a:rPr lang="en-US" dirty="0" smtClean="0"/>
              <a:t>Statewide </a:t>
            </a:r>
            <a:r>
              <a:rPr lang="en-US" dirty="0" smtClean="0"/>
              <a:t>Grants </a:t>
            </a:r>
            <a:r>
              <a:rPr lang="en-US" dirty="0" smtClean="0"/>
              <a:t>Administrator </a:t>
            </a:r>
            <a:r>
              <a:rPr lang="en-US" dirty="0" smtClean="0"/>
              <a:t>– will manage the office and serve as the chief grant authority in the State </a:t>
            </a:r>
            <a:endParaRPr lang="en-US" sz="2000" dirty="0" smtClean="0"/>
          </a:p>
          <a:p>
            <a:pPr lvl="1"/>
            <a:r>
              <a:rPr lang="en-US" dirty="0" smtClean="0"/>
              <a:t>Assistant Statewide Grants Administrator Programmatic – </a:t>
            </a:r>
            <a:r>
              <a:rPr lang="en-US" dirty="0" smtClean="0"/>
              <a:t>will help the Director manage the office and will serve as the primary trainer and technical expert in the State on grants management issues</a:t>
            </a:r>
            <a:endParaRPr lang="en-US" sz="2000" dirty="0" smtClean="0"/>
          </a:p>
          <a:p>
            <a:pPr lvl="1"/>
            <a:r>
              <a:rPr lang="en-US" dirty="0"/>
              <a:t>Assistant Statewide Grants Administrator </a:t>
            </a:r>
            <a:r>
              <a:rPr lang="en-US" dirty="0" smtClean="0"/>
              <a:t>Financial – </a:t>
            </a:r>
            <a:r>
              <a:rPr lang="en-US" dirty="0" smtClean="0"/>
              <a:t>will focus on </a:t>
            </a:r>
            <a:r>
              <a:rPr lang="en-US" dirty="0" smtClean="0"/>
              <a:t>the business operations of the office </a:t>
            </a:r>
            <a:r>
              <a:rPr lang="en-US" dirty="0" smtClean="0"/>
              <a:t>as well as performing the functions of the </a:t>
            </a:r>
            <a:r>
              <a:rPr lang="en-US" dirty="0" smtClean="0"/>
              <a:t>Single Point of Contact (SPOC)</a:t>
            </a:r>
            <a:endParaRPr lang="en-US" sz="2000" dirty="0" smtClean="0"/>
          </a:p>
          <a:p>
            <a:pPr lvl="1"/>
            <a:r>
              <a:rPr lang="en-US" dirty="0" smtClean="0"/>
              <a:t>Additional </a:t>
            </a:r>
            <a:r>
              <a:rPr lang="en-US" dirty="0" smtClean="0"/>
              <a:t>positions will be added as activities and revenue streams expand</a:t>
            </a:r>
            <a:endParaRPr lang="en-US" sz="2000"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idx="1"/>
          </p:nvPr>
        </p:nvSpPr>
        <p:spPr>
          <a:xfrm>
            <a:off x="457200" y="1295400"/>
            <a:ext cx="8229600" cy="5013960"/>
          </a:xfrm>
        </p:spPr>
        <p:txBody>
          <a:bodyPr>
            <a:normAutofit lnSpcReduction="10000"/>
          </a:bodyPr>
          <a:lstStyle/>
          <a:p>
            <a:pPr lvl="1"/>
            <a:r>
              <a:rPr lang="en-US" dirty="0" smtClean="0"/>
              <a:t>Governor’s Office</a:t>
            </a:r>
            <a:endParaRPr lang="en-US" sz="1800" dirty="0" smtClean="0"/>
          </a:p>
          <a:p>
            <a:pPr lvl="1"/>
            <a:r>
              <a:rPr lang="en-US" dirty="0" smtClean="0"/>
              <a:t>Additional future revenue streams</a:t>
            </a:r>
            <a:endParaRPr lang="en-US" sz="2000" dirty="0" smtClean="0"/>
          </a:p>
          <a:p>
            <a:pPr lvl="2"/>
            <a:r>
              <a:rPr lang="en-US" sz="2400" dirty="0" smtClean="0"/>
              <a:t>Professional development, training, and technical assistance</a:t>
            </a:r>
            <a:endParaRPr lang="en-US" sz="2000" dirty="0" smtClean="0"/>
          </a:p>
          <a:p>
            <a:pPr lvl="2"/>
            <a:r>
              <a:rPr lang="en-US" sz="2400" dirty="0" smtClean="0"/>
              <a:t>Arizona Certified Grants Manager/Specialist</a:t>
            </a:r>
            <a:endParaRPr lang="en-US" sz="2000" dirty="0" smtClean="0"/>
          </a:p>
          <a:p>
            <a:pPr lvl="2"/>
            <a:r>
              <a:rPr lang="en-US" sz="2400" dirty="0" smtClean="0"/>
              <a:t>A-133 Single Audit Clearinghouse</a:t>
            </a:r>
            <a:endParaRPr lang="en-US" sz="2000" dirty="0" smtClean="0"/>
          </a:p>
          <a:p>
            <a:pPr lvl="2"/>
            <a:r>
              <a:rPr lang="en-US" sz="2400" dirty="0" smtClean="0"/>
              <a:t>Statewide grants conference</a:t>
            </a:r>
            <a:endParaRPr lang="en-US" sz="2000" dirty="0" smtClean="0"/>
          </a:p>
          <a:p>
            <a:pPr lvl="2"/>
            <a:r>
              <a:rPr lang="en-US" sz="2400" dirty="0" smtClean="0"/>
              <a:t>User fees for centralized grants management solution</a:t>
            </a:r>
            <a:endParaRPr lang="en-US" sz="2000" dirty="0" smtClean="0"/>
          </a:p>
          <a:p>
            <a:pPr lvl="2"/>
            <a:r>
              <a:rPr lang="en-US" sz="2400" dirty="0" smtClean="0"/>
              <a:t>Cost associated with use of statewide contracts for grants activities</a:t>
            </a:r>
            <a:endParaRPr lang="en-US" sz="2000" dirty="0" smtClean="0"/>
          </a:p>
          <a:p>
            <a:pPr lvl="2"/>
            <a:r>
              <a:rPr lang="en-US" sz="2400" dirty="0" smtClean="0"/>
              <a:t>Contracted direct grants management services</a:t>
            </a:r>
            <a:endParaRPr lang="en-US" sz="20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Activities/Capacities</a:t>
            </a:r>
            <a:endParaRPr lang="en-US" dirty="0"/>
          </a:p>
        </p:txBody>
      </p:sp>
      <p:sp>
        <p:nvSpPr>
          <p:cNvPr id="3" name="Content Placeholder 2"/>
          <p:cNvSpPr>
            <a:spLocks noGrp="1"/>
          </p:cNvSpPr>
          <p:nvPr>
            <p:ph idx="1"/>
          </p:nvPr>
        </p:nvSpPr>
        <p:spPr/>
        <p:txBody>
          <a:bodyPr/>
          <a:lstStyle/>
          <a:p>
            <a:r>
              <a:rPr lang="en-US" dirty="0" smtClean="0"/>
              <a:t>Phase 1</a:t>
            </a:r>
          </a:p>
          <a:p>
            <a:pPr lvl="2"/>
            <a:r>
              <a:rPr lang="en-US" sz="2400" dirty="0" smtClean="0"/>
              <a:t>Research and document legal and statutory authorities for grant receipt and awarding in State of Arizona</a:t>
            </a:r>
            <a:endParaRPr lang="en-US" sz="2000" dirty="0" smtClean="0"/>
          </a:p>
          <a:p>
            <a:pPr lvl="2"/>
            <a:r>
              <a:rPr lang="en-US" sz="2400" dirty="0" smtClean="0"/>
              <a:t>Establish grants management working group with representative(s) from each state Department/Agency</a:t>
            </a:r>
            <a:endParaRPr lang="en-US" sz="2000" dirty="0" smtClean="0"/>
          </a:p>
          <a:p>
            <a:pPr lvl="2"/>
            <a:r>
              <a:rPr lang="en-US" sz="2400" dirty="0" smtClean="0"/>
              <a:t>Research and identify potential sources of federal funding available to state entities</a:t>
            </a:r>
            <a:endParaRPr lang="en-US" sz="2000" dirty="0" smtClean="0"/>
          </a:p>
          <a:p>
            <a:pPr lvl="3"/>
            <a:r>
              <a:rPr lang="en-US" dirty="0" smtClean="0"/>
              <a:t>This will include the procurement and implementation of grant pursuance and application tracking software</a:t>
            </a:r>
            <a:endParaRPr lang="en-US" sz="1800" dirty="0" smtClean="0"/>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Activities/Capacities</a:t>
            </a:r>
            <a:endParaRPr lang="en-US" dirty="0"/>
          </a:p>
        </p:txBody>
      </p:sp>
      <p:sp>
        <p:nvSpPr>
          <p:cNvPr id="3" name="Content Placeholder 2"/>
          <p:cNvSpPr>
            <a:spLocks noGrp="1"/>
          </p:cNvSpPr>
          <p:nvPr>
            <p:ph idx="1"/>
          </p:nvPr>
        </p:nvSpPr>
        <p:spPr/>
        <p:txBody>
          <a:bodyPr/>
          <a:lstStyle/>
          <a:p>
            <a:r>
              <a:rPr lang="en-US" dirty="0" smtClean="0"/>
              <a:t>Phase 1 (continued)</a:t>
            </a:r>
          </a:p>
          <a:p>
            <a:pPr lvl="2"/>
            <a:r>
              <a:rPr lang="en-US" sz="2400" dirty="0" smtClean="0"/>
              <a:t>Work with OSPB, JLBC, GAO, and Auditor General to provide relevant and timely information concerning federal grants</a:t>
            </a:r>
            <a:endParaRPr lang="en-US" sz="2000" dirty="0" smtClean="0"/>
          </a:p>
          <a:p>
            <a:pPr lvl="3"/>
            <a:r>
              <a:rPr lang="en-US" dirty="0" smtClean="0"/>
              <a:t>This will include providing information for the Federal Funds Report and other state reporting activities that include federal grants</a:t>
            </a:r>
            <a:endParaRPr lang="en-US" sz="1800" dirty="0" smtClean="0"/>
          </a:p>
          <a:p>
            <a:pPr lvl="2"/>
            <a:r>
              <a:rPr lang="en-US" sz="2400" dirty="0" smtClean="0"/>
              <a:t>Work with Arizona’s Federal Lobbyist concerning various federal grant issues</a:t>
            </a:r>
            <a:endParaRPr lang="en-US" sz="2000" dirty="0" smtClean="0"/>
          </a:p>
          <a:p>
            <a:pPr lvl="3"/>
            <a:r>
              <a:rPr lang="en-US" dirty="0" smtClean="0"/>
              <a:t>Including providing assistance to State Departments and Agencies with federal oversight agencies and conflict resolution with federal grantor agencies</a:t>
            </a:r>
            <a:endParaRPr lang="en-US" sz="1800" dirty="0" smtClean="0"/>
          </a:p>
          <a:p>
            <a:pPr lvl="1"/>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7275</TotalTime>
  <Words>1469</Words>
  <Application>Microsoft Office PowerPoint</Application>
  <PresentationFormat>On-screen Show (4:3)</PresentationFormat>
  <Paragraphs>168</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Apex</vt:lpstr>
      <vt:lpstr>Arizona Office of Grants and Federal Resources</vt:lpstr>
      <vt:lpstr>Agenda</vt:lpstr>
      <vt:lpstr>History and Background</vt:lpstr>
      <vt:lpstr>History and Background</vt:lpstr>
      <vt:lpstr>Mission Statement</vt:lpstr>
      <vt:lpstr>Staffing</vt:lpstr>
      <vt:lpstr>Funding</vt:lpstr>
      <vt:lpstr>Activities/Capacities</vt:lpstr>
      <vt:lpstr>Activities/Capacities</vt:lpstr>
      <vt:lpstr>Activities/Capacities</vt:lpstr>
      <vt:lpstr>Activities/Capacities</vt:lpstr>
      <vt:lpstr>Activities/Capacities</vt:lpstr>
      <vt:lpstr>Activities/Capacities</vt:lpstr>
      <vt:lpstr>Activities/Capacities</vt:lpstr>
      <vt:lpstr>Sample Performance Measures</vt:lpstr>
      <vt:lpstr>Implementation Timeline</vt:lpstr>
      <vt:lpstr>Implementation Timeline</vt:lpstr>
      <vt:lpstr>Implementation Timeline</vt:lpstr>
      <vt:lpstr>Implementation Timeline</vt:lpstr>
      <vt:lpstr>Implementation Timeline</vt:lpstr>
      <vt:lpstr>Next Steps</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Governor’s Office of Economic Recovery – End of ARRA Transition Plan</dc:title>
  <dc:creator>govuser</dc:creator>
  <cp:lastModifiedBy>Matthew Hanson</cp:lastModifiedBy>
  <cp:revision>309</cp:revision>
  <cp:lastPrinted>2014-01-06T20:34:12Z</cp:lastPrinted>
  <dcterms:created xsi:type="dcterms:W3CDTF">2011-06-29T19:56:49Z</dcterms:created>
  <dcterms:modified xsi:type="dcterms:W3CDTF">2014-01-06T20:34:21Z</dcterms:modified>
</cp:coreProperties>
</file>